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42" r:id="rId5"/>
    <p:sldId id="359" r:id="rId6"/>
    <p:sldId id="375" r:id="rId7"/>
    <p:sldId id="378" r:id="rId8"/>
    <p:sldId id="379" r:id="rId9"/>
    <p:sldId id="377" r:id="rId10"/>
    <p:sldId id="3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BFE"/>
    <a:srgbClr val="000000"/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0A1B5D5-9B99-4C35-A422-299274C8766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napToGrid="0" snapToObjects="1" showGuides="1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459878-C319-6BF3-52DC-16FA4340A6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FA7FC-DFAE-8499-5A3E-AD9648D7F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BFD57-AB0A-470B-A7AF-56DFE7B5174A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C12BB-9544-9F9A-BEDA-E716864385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E77E4-B9A2-A882-9240-3AE65EE217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61A1-75D9-49F7-83EB-F587264261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2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9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F75CB5-5666-5049-9AE0-38EFD385C2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673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522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87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90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04799"/>
            <a:ext cx="12191998" cy="3215641"/>
          </a:xfrm>
        </p:spPr>
        <p:txBody>
          <a:bodyPr lIns="0" rIns="0" bIns="0" anchor="b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670628"/>
            <a:ext cx="12191997" cy="2577772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 cap="all" spc="600" baseline="0">
                <a:solidFill>
                  <a:schemeClr val="accent3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" y="1821180"/>
            <a:ext cx="12191994" cy="3215641"/>
          </a:xfrm>
        </p:spPr>
        <p:txBody>
          <a:bodyPr lIns="0" rIns="0" bIns="0" anchor="ctr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3504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A084D09-1B2D-4EE2-82A7-83196133B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6350"/>
            <a:ext cx="12185769" cy="6864350"/>
            <a:chOff x="0" y="-6350"/>
            <a:chExt cx="12185769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860AA6-1B14-DF89-B725-CC444E502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-6350"/>
              <a:ext cx="6160393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Content Placeholder 14">
              <a:extLst>
                <a:ext uri="{FF2B5EF4-FFF2-40B4-BE49-F238E27FC236}">
                  <a16:creationId xmlns:a16="http://schemas.microsoft.com/office/drawing/2014/main" id="{D172E570-D67F-4980-88C2-CF6560C1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50267" y="410125"/>
              <a:ext cx="6845628" cy="602537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90BF68-CF26-6705-CBFD-428BEB787EDB}"/>
                </a:ext>
              </a:extLst>
            </p:cNvPr>
            <p:cNvGrpSpPr/>
            <p:nvPr/>
          </p:nvGrpSpPr>
          <p:grpSpPr>
            <a:xfrm rot="10800000">
              <a:off x="5304704" y="259572"/>
              <a:ext cx="584267" cy="390181"/>
              <a:chOff x="1876516" y="596691"/>
              <a:chExt cx="584267" cy="39018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066F635-8DB9-B091-8467-D8F0327217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876516" y="842493"/>
                <a:ext cx="144379" cy="144379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Graphic 12">
                <a:extLst>
                  <a:ext uri="{FF2B5EF4-FFF2-40B4-BE49-F238E27FC236}">
                    <a16:creationId xmlns:a16="http://schemas.microsoft.com/office/drawing/2014/main" id="{882D2FD3-A05B-400C-6347-115486FFD9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360199" y="596691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0459F4-C5B9-4070-46D1-2E7DA3EF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 anchor="b"/>
          <a:lstStyle>
            <a:lvl1pPr>
              <a:defRPr sz="32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F613B1-323C-4C25-4526-1D3313A71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20500"/>
            <a:ext cx="4471665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D2C2143-1936-BBDA-A6A8-40B6DBD16A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1" y="3097848"/>
            <a:ext cx="4466504" cy="3405187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9040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B5B81B-FCE8-FE9C-8F0A-6488B25F0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869" y="579120"/>
            <a:ext cx="11548261" cy="2733306"/>
          </a:xfrm>
        </p:spPr>
        <p:txBody>
          <a:bodyPr anchor="b">
            <a:noAutofit/>
          </a:bodyPr>
          <a:lstStyle>
            <a:lvl1pPr algn="ctr">
              <a:defRPr sz="32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F877C2F-8190-18D9-5D24-5BD7B05A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868" y="3484615"/>
            <a:ext cx="11562303" cy="2387865"/>
          </a:xfrm>
        </p:spPr>
        <p:txBody>
          <a:bodyPr>
            <a:noAutofit/>
          </a:bodyPr>
          <a:lstStyle>
            <a:lvl1pPr marL="0" indent="0" algn="ctr">
              <a:buNone/>
              <a:defRPr sz="60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59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664209F-41AB-70E5-1B9E-7490900C5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1"/>
            <a:ext cx="12191997" cy="6857998"/>
          </a:xfrm>
          <a:prstGeom prst="rect">
            <a:avLst/>
          </a:prstGeom>
          <a:gradFill flip="none" rotWithShape="1">
            <a:gsLst>
              <a:gs pos="0">
                <a:srgbClr val="1A012C"/>
              </a:gs>
              <a:gs pos="45000">
                <a:srgbClr val="1A012C">
                  <a:alpha val="50000"/>
                </a:srgbClr>
              </a:gs>
              <a:gs pos="100000">
                <a:schemeClr val="accent6">
                  <a:lumMod val="5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D3409-585B-54E2-1DCC-AC58804E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6350"/>
            <a:ext cx="6096000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891" y="511762"/>
            <a:ext cx="4960830" cy="2785158"/>
          </a:xfrm>
        </p:spPr>
        <p:txBody>
          <a:bodyPr anchor="b">
            <a:noAutofit/>
          </a:bodyPr>
          <a:lstStyle>
            <a:lvl1pPr algn="l">
              <a:defRPr sz="24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7B8A5C-E279-DB0B-E9D3-9274178761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2640" y="3484615"/>
            <a:ext cx="4958081" cy="2387865"/>
          </a:xfrm>
        </p:spPr>
        <p:txBody>
          <a:bodyPr>
            <a:noAutofit/>
          </a:bodyPr>
          <a:lstStyle>
            <a:lvl1pPr marL="0" indent="0" algn="l">
              <a:buNone/>
              <a:defRPr sz="32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86C402-C5C5-2A54-C618-62673AD93C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638" y="336550"/>
            <a:ext cx="5322887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18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2 column">
    <p:bg>
      <p:bgPr>
        <a:gradFill>
          <a:gsLst>
            <a:gs pos="100000">
              <a:schemeClr val="tx2"/>
            </a:gs>
            <a:gs pos="79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4">
            <a:extLst>
              <a:ext uri="{FF2B5EF4-FFF2-40B4-BE49-F238E27FC236}">
                <a16:creationId xmlns:a16="http://schemas.microsoft.com/office/drawing/2014/main" id="{318CE367-BBCB-F4AB-635F-4C9995EAE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2356339" cy="68538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3FBBA-81E2-31F1-EF51-02706B5B5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56339" y="-6350"/>
            <a:ext cx="983180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D3746D-3CD1-FFA5-0019-AD0C588B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05669" y="2002443"/>
            <a:ext cx="792211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5669" y="113097"/>
            <a:ext cx="7420819" cy="16563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624CF4-7769-4663-3361-39136F5E20C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305669" y="2470150"/>
            <a:ext cx="7420819" cy="3676649"/>
          </a:xfr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+mn-lt"/>
              </a:defRPr>
            </a:lvl3pPr>
            <a:lvl4pPr marL="16573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2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361F2FA-20C7-5447-C138-CE2CA186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" y="2"/>
            <a:ext cx="12191997" cy="6857998"/>
            <a:chOff x="3" y="2"/>
            <a:chExt cx="12191997" cy="685799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EDD626-82E4-71C6-25F1-CDA46B7B3F39}"/>
                </a:ext>
              </a:extLst>
            </p:cNvPr>
            <p:cNvSpPr/>
            <p:nvPr/>
          </p:nvSpPr>
          <p:spPr>
            <a:xfrm>
              <a:off x="3" y="2"/>
              <a:ext cx="12191997" cy="6857998"/>
            </a:xfrm>
            <a:prstGeom prst="rect">
              <a:avLst/>
            </a:prstGeom>
            <a:gradFill flip="none" rotWithShape="1">
              <a:gsLst>
                <a:gs pos="0">
                  <a:srgbClr val="1A012C"/>
                </a:gs>
                <a:gs pos="45000">
                  <a:srgbClr val="1A012C">
                    <a:alpha val="50000"/>
                  </a:srgbClr>
                </a:gs>
                <a:gs pos="100000">
                  <a:schemeClr val="accent6">
                    <a:lumMod val="5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C952AF-CE06-54F7-CB4A-1722F90AC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" y="2"/>
              <a:ext cx="12191994" cy="6857996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EDFF3-843B-AAE9-DB73-423142606F52}"/>
                </a:ext>
              </a:extLst>
            </p:cNvPr>
            <p:cNvGrpSpPr/>
            <p:nvPr/>
          </p:nvGrpSpPr>
          <p:grpSpPr>
            <a:xfrm rot="5400000">
              <a:off x="1645776" y="1222395"/>
              <a:ext cx="431603" cy="412684"/>
              <a:chOff x="1870859" y="869908"/>
              <a:chExt cx="431603" cy="412684"/>
            </a:xfrm>
          </p:grpSpPr>
          <p:sp>
            <p:nvSpPr>
              <p:cNvPr id="12" name="Graphic 15">
                <a:extLst>
                  <a:ext uri="{FF2B5EF4-FFF2-40B4-BE49-F238E27FC236}">
                    <a16:creationId xmlns:a16="http://schemas.microsoft.com/office/drawing/2014/main" id="{312F4F85-6C79-201D-E20D-64CD4728E4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01D71DAD-ECC6-A850-88E4-A4EDCF494A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632CC6D-6024-2368-8EBA-4B7A2D6428BC}"/>
                </a:ext>
              </a:extLst>
            </p:cNvPr>
            <p:cNvGrpSpPr/>
            <p:nvPr/>
          </p:nvGrpSpPr>
          <p:grpSpPr>
            <a:xfrm rot="20626702">
              <a:off x="10248169" y="5448942"/>
              <a:ext cx="431603" cy="412684"/>
              <a:chOff x="1870859" y="869908"/>
              <a:chExt cx="431603" cy="412684"/>
            </a:xfrm>
          </p:grpSpPr>
          <p:sp>
            <p:nvSpPr>
              <p:cNvPr id="6" name="Graphic 15">
                <a:extLst>
                  <a:ext uri="{FF2B5EF4-FFF2-40B4-BE49-F238E27FC236}">
                    <a16:creationId xmlns:a16="http://schemas.microsoft.com/office/drawing/2014/main" id="{B05BE7BE-7D54-A09B-8A67-6B28CF6BB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7" name="Graphic 12">
                <a:extLst>
                  <a:ext uri="{FF2B5EF4-FFF2-40B4-BE49-F238E27FC236}">
                    <a16:creationId xmlns:a16="http://schemas.microsoft.com/office/drawing/2014/main" id="{258346A9-F75C-6704-EEED-CF7A8A0F8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2CC39D-03B1-4933-F236-462B5862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64160"/>
            <a:ext cx="6327105" cy="3373973"/>
          </a:xfrm>
        </p:spPr>
        <p:txBody>
          <a:bodyPr anchor="b"/>
          <a:lstStyle>
            <a:lvl1pPr algn="ctr">
              <a:defRPr sz="3200" cap="all" spc="6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711CA51-49DC-62CA-F147-F286B1C9DB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32448" y="3962135"/>
            <a:ext cx="6327105" cy="2653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 cap="all" spc="300" baseline="0">
                <a:solidFill>
                  <a:schemeClr val="bg1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118341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7D5518-914C-92E3-E9EC-26752C9F0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" y="-6350"/>
            <a:ext cx="12192000" cy="6864350"/>
            <a:chOff x="-1" y="-6350"/>
            <a:chExt cx="12192000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2D0B82-F74C-65EF-3BF6-8EEA16F3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28750" y="-6350"/>
              <a:ext cx="10763249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44E12326-9CF4-38EC-1BAF-1F994F220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3"/>
            <a:stretch/>
          </p:blipFill>
          <p:spPr>
            <a:xfrm flipH="1">
              <a:off x="-1" y="0"/>
              <a:ext cx="1428751" cy="68580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D5C1D9C-B114-FC6A-9213-7287D39EAD9F}"/>
                </a:ext>
              </a:extLst>
            </p:cNvPr>
            <p:cNvGrpSpPr/>
            <p:nvPr/>
          </p:nvGrpSpPr>
          <p:grpSpPr>
            <a:xfrm>
              <a:off x="10649689" y="4382998"/>
              <a:ext cx="754139" cy="1865729"/>
              <a:chOff x="653351" y="2693558"/>
              <a:chExt cx="754139" cy="1865729"/>
            </a:xfrm>
          </p:grpSpPr>
          <p:sp>
            <p:nvSpPr>
              <p:cNvPr id="11" name="Graphic 15">
                <a:extLst>
                  <a:ext uri="{FF2B5EF4-FFF2-40B4-BE49-F238E27FC236}">
                    <a16:creationId xmlns:a16="http://schemas.microsoft.com/office/drawing/2014/main" id="{2BC89B10-C93E-8CE5-73B3-F6049168C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098137" y="2693558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2" name="Graphic 12">
                <a:extLst>
                  <a:ext uri="{FF2B5EF4-FFF2-40B4-BE49-F238E27FC236}">
                    <a16:creationId xmlns:a16="http://schemas.microsoft.com/office/drawing/2014/main" id="{39DB2AA2-9661-AC91-932D-2F1BEC47BD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306906" y="3837599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86C9AC9B-3792-E880-03FE-D46FB046AB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53351" y="4521502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42A133-65D6-D958-C0CD-E8D45B9BD7BB}"/>
                </a:ext>
              </a:extLst>
            </p:cNvPr>
            <p:cNvGrpSpPr/>
            <p:nvPr/>
          </p:nvGrpSpPr>
          <p:grpSpPr>
            <a:xfrm>
              <a:off x="1870859" y="869908"/>
              <a:ext cx="431603" cy="412684"/>
              <a:chOff x="1870859" y="869908"/>
              <a:chExt cx="431603" cy="412684"/>
            </a:xfrm>
          </p:grpSpPr>
          <p:sp>
            <p:nvSpPr>
              <p:cNvPr id="9" name="Graphic 15">
                <a:extLst>
                  <a:ext uri="{FF2B5EF4-FFF2-40B4-BE49-F238E27FC236}">
                    <a16:creationId xmlns:a16="http://schemas.microsoft.com/office/drawing/2014/main" id="{A746B023-387D-4EAC-052B-60F131E6E7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0" name="Graphic 12">
                <a:extLst>
                  <a:ext uri="{FF2B5EF4-FFF2-40B4-BE49-F238E27FC236}">
                    <a16:creationId xmlns:a16="http://schemas.microsoft.com/office/drawing/2014/main" id="{20760125-21CF-A296-3EA7-3C6C0E9BCB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851D11-41E3-33F2-CBA6-B2A9A5A2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9139" y="2002443"/>
            <a:ext cx="88735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9620" y="162560"/>
            <a:ext cx="8843050" cy="16169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2373002" y="2474811"/>
            <a:ext cx="4015098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77F99A7-26FA-422E-43E9-C76B4A56E44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995159" y="2474811"/>
            <a:ext cx="4227332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A7247A-846A-F316-B494-69B42CBF3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B3AF6-983E-0901-0045-6CDF4E93E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C5B7647-403E-A66E-6CF4-0D3A99AA5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 flipH="1">
            <a:off x="10488530" y="4210019"/>
            <a:ext cx="754139" cy="1865729"/>
            <a:chOff x="653351" y="2693558"/>
            <a:chExt cx="754139" cy="1865729"/>
          </a:xfrm>
        </p:grpSpPr>
        <p:sp>
          <p:nvSpPr>
            <p:cNvPr id="10" name="Graphic 15">
              <a:extLst>
                <a:ext uri="{FF2B5EF4-FFF2-40B4-BE49-F238E27FC236}">
                  <a16:creationId xmlns:a16="http://schemas.microsoft.com/office/drawing/2014/main" id="{E48E731E-FEF1-9C59-64B0-9CB6E8853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8137" y="2693558"/>
              <a:ext cx="128016" cy="128016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6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Graphic 12">
              <a:extLst>
                <a:ext uri="{FF2B5EF4-FFF2-40B4-BE49-F238E27FC236}">
                  <a16:creationId xmlns:a16="http://schemas.microsoft.com/office/drawing/2014/main" id="{AFE83BB3-4D12-8E20-CA93-1834D7F0A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06906" y="3837599"/>
              <a:ext cx="100584" cy="100584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Graphic 12">
              <a:extLst>
                <a:ext uri="{FF2B5EF4-FFF2-40B4-BE49-F238E27FC236}">
                  <a16:creationId xmlns:a16="http://schemas.microsoft.com/office/drawing/2014/main" id="{3EB1D810-BC05-6C0E-0DE4-3604EBAA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3351" y="4521502"/>
              <a:ext cx="45719" cy="37785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680" y="430482"/>
            <a:ext cx="10500989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07038" y="2465539"/>
            <a:ext cx="3774587" cy="3723753"/>
          </a:xfrm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eriod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62636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eriod"/>
              <a:defRPr sz="1800" spc="0">
                <a:solidFill>
                  <a:schemeClr val="bg1"/>
                </a:solidFill>
                <a:latin typeface="+mn-lt"/>
              </a:defRPr>
            </a:lvl2pPr>
            <a:lvl3pPr marL="918972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arenR"/>
              <a:defRPr sz="1800" spc="0">
                <a:solidFill>
                  <a:schemeClr val="bg1"/>
                </a:solidFill>
                <a:latin typeface="+mn-lt"/>
              </a:defRPr>
            </a:lvl3pPr>
            <a:lvl4pPr marL="120929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arenR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927600" y="2465539"/>
            <a:ext cx="6315069" cy="3723753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2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23B0D0-B01D-0BB0-6127-A878BE49D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39728" y="-6350"/>
            <a:ext cx="6154615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627" y="173736"/>
            <a:ext cx="4352662" cy="220370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C363351-4779-B42E-ED7A-C4AF2920BAB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36550" y="336550"/>
            <a:ext cx="5303640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9627" y="3104277"/>
            <a:ext cx="4371560" cy="3022201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712911-615E-724B-FC0F-996291526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89627" y="2679480"/>
            <a:ext cx="435266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8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FFF0E2-6B47-67EB-D6AA-D972E7B7C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464695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827F6F-999F-23E9-8C09-325D1A76B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80134"/>
            <a:ext cx="3114078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171396"/>
            <a:ext cx="3736630" cy="2202350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41716" y="3078480"/>
            <a:ext cx="3108193" cy="30479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D360C16C-E69B-FDEF-F033-CA9A2E238288}"/>
              </a:ext>
            </a:extLst>
          </p:cNvPr>
          <p:cNvSpPr>
            <a:spLocks noGrp="1"/>
          </p:cNvSpPr>
          <p:nvPr>
            <p:ph type="tbl" sz="quarter" idx="37"/>
          </p:nvPr>
        </p:nvSpPr>
        <p:spPr>
          <a:xfrm>
            <a:off x="5067300" y="404813"/>
            <a:ext cx="6705600" cy="6048375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07219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96A82D-0723-4BA3-0283-9F0D67B0C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20A5FD-BDFB-45F2-E644-E93FB81CA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416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562" y="433906"/>
            <a:ext cx="10515601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14302" y="2465535"/>
            <a:ext cx="7303538" cy="3427265"/>
          </a:xfrm>
        </p:spPr>
        <p:txBody>
          <a:bodyPr/>
          <a:lstStyle>
            <a:lvl1pPr marL="283464" indent="-283464"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2pPr>
            <a:lvl3pPr marL="859536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3pPr>
            <a:lvl4pPr marL="115214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E7FC75E-AA73-003E-D4E3-B1819886AF9C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92160" y="2465388"/>
            <a:ext cx="2856865" cy="3427412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11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D51531-1219-2E4B-DCE7-C6FD9D809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C02E56-87A4-158A-F0B0-DB8E9BE3A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91547"/>
            <a:ext cx="10546763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643842"/>
            <a:ext cx="10515601" cy="1140849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471D7DE3-05F5-8052-02FA-6EF9717E15B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5025" y="2560638"/>
            <a:ext cx="10515600" cy="3478212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68DE94-FC46-A848-7949-ABFEADADE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89F5C3D-E9E6-75E0-BF7D-799B5CFE5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575462" y="4137"/>
            <a:ext cx="7616537" cy="6853863"/>
            <a:chOff x="4575462" y="4137"/>
            <a:chExt cx="7616537" cy="68538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DE1D2C2-40C4-6B80-E8C6-B4CE94C23037}"/>
                </a:ext>
              </a:extLst>
            </p:cNvPr>
            <p:cNvGrpSpPr/>
            <p:nvPr/>
          </p:nvGrpSpPr>
          <p:grpSpPr>
            <a:xfrm>
              <a:off x="4575462" y="691665"/>
              <a:ext cx="364018" cy="857035"/>
              <a:chOff x="468157" y="1144246"/>
              <a:chExt cx="364018" cy="85703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C904D88-E1BE-F1FA-D405-F55DA966D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05405" y="1144246"/>
                <a:ext cx="126770" cy="126770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Graphic 12">
                <a:extLst>
                  <a:ext uri="{FF2B5EF4-FFF2-40B4-BE49-F238E27FC236}">
                    <a16:creationId xmlns:a16="http://schemas.microsoft.com/office/drawing/2014/main" id="{1D8F0816-C429-D32E-058B-33405874DF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68157" y="1963496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4" name="Content Placeholder 14">
              <a:extLst>
                <a:ext uri="{FF2B5EF4-FFF2-40B4-BE49-F238E27FC236}">
                  <a16:creationId xmlns:a16="http://schemas.microsoft.com/office/drawing/2014/main" id="{14AC0A97-7D79-3DBE-FB53-A9EBFD806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2796" y="4137"/>
              <a:ext cx="5649203" cy="685386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831" y="173735"/>
            <a:ext cx="4409514" cy="2203704"/>
          </a:xfrm>
        </p:spPr>
        <p:txBody>
          <a:bodyPr anchor="b">
            <a:noAutofit/>
          </a:bodyPr>
          <a:lstStyle>
            <a:lvl1pPr>
              <a:defRPr sz="3200" cap="all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9D0F3E-69D8-49F3-5D7A-71FDC4E3EEE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1850" y="3079119"/>
            <a:ext cx="4413250" cy="2752725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CFC792-44F7-2497-E19D-8FB08AFF9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79192"/>
            <a:ext cx="4101929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9" r:id="rId2"/>
    <p:sldLayoutId id="2147483669" r:id="rId3"/>
    <p:sldLayoutId id="2147483672" r:id="rId4"/>
    <p:sldLayoutId id="2147483673" r:id="rId5"/>
    <p:sldLayoutId id="2147483674" r:id="rId6"/>
    <p:sldLayoutId id="2147483671" r:id="rId7"/>
    <p:sldLayoutId id="2147483675" r:id="rId8"/>
    <p:sldLayoutId id="2147483676" r:id="rId9"/>
    <p:sldLayoutId id="2147483670" r:id="rId10"/>
    <p:sldLayoutId id="2147483677" r:id="rId11"/>
    <p:sldLayoutId id="2147483678" r:id="rId12"/>
    <p:sldLayoutId id="2147483664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300" baseline="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799"/>
            <a:ext cx="12191998" cy="3215641"/>
          </a:xfrm>
        </p:spPr>
        <p:txBody>
          <a:bodyPr anchor="b"/>
          <a:lstStyle/>
          <a:p>
            <a:r>
              <a:rPr lang="en-US" dirty="0"/>
              <a:t>State Licensed Only Panel</a:t>
            </a: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2981AB9E-AF0F-CAD0-2DD2-D640FB871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" y="3670628"/>
            <a:ext cx="12191997" cy="2577772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2458FF-0D0C-4ACC-C6FB-103BC0BA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F1239C0E-3F39-787D-0FC3-6B7C9BA37E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1" y="3097848"/>
            <a:ext cx="4466504" cy="3405187"/>
          </a:xfrm>
        </p:spPr>
        <p:txBody>
          <a:bodyPr anchor="t"/>
          <a:lstStyle/>
          <a:p>
            <a:r>
              <a:rPr lang="en-US" dirty="0"/>
              <a:t>Top Tags</a:t>
            </a:r>
          </a:p>
          <a:p>
            <a:r>
              <a:rPr lang="en-US" dirty="0"/>
              <a:t>Involuntary Discharges</a:t>
            </a:r>
          </a:p>
          <a:p>
            <a:r>
              <a:rPr lang="en-US" dirty="0"/>
              <a:t>KSBN Current Events</a:t>
            </a:r>
          </a:p>
          <a:p>
            <a:r>
              <a:rPr lang="en-US" dirty="0"/>
              <a:t>Group Updates/Discussion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5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0903-003B-273E-3584-5312F76C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669" y="113097"/>
            <a:ext cx="7420819" cy="1656304"/>
          </a:xfrm>
        </p:spPr>
        <p:txBody>
          <a:bodyPr/>
          <a:lstStyle/>
          <a:p>
            <a:r>
              <a:rPr lang="en-US" dirty="0"/>
              <a:t>Top  Tags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347AE7-D6A2-42FB-3D58-6297742F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D3C3E6-D1A1-1368-331A-B6174E8AE532}"/>
              </a:ext>
            </a:extLst>
          </p:cNvPr>
          <p:cNvSpPr txBox="1"/>
          <p:nvPr/>
        </p:nvSpPr>
        <p:spPr>
          <a:xfrm>
            <a:off x="3046615" y="1983366"/>
            <a:ext cx="609322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Infection Control   26-41-207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Disaster and Emergency Preparedness 26-41-104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Negotiated Services Agreements 26-41-202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Healthcare Services 26-41-204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Medication Storage and Administration (OTC) 26-41-205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Staff Treatment-ANE 26-41-101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Documentation of Incidents 26-41-105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Employee Records 26-41-202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Food Preparation 26-41-206 </a:t>
            </a:r>
          </a:p>
        </p:txBody>
      </p:sp>
    </p:spTree>
    <p:extLst>
      <p:ext uri="{BB962C8B-B14F-4D97-AF65-F5344CB8AC3E}">
        <p14:creationId xmlns:p14="http://schemas.microsoft.com/office/powerpoint/2010/main" val="1962637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ADFEC-3FDB-62BB-9548-E3A08876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Involuntary Discharge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D96F3-6165-0189-60D9-5D7BC4F7A83B}"/>
              </a:ext>
            </a:extLst>
          </p:cNvPr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US" dirty="0"/>
              <a:t>SB 191 died in committee April 2024</a:t>
            </a:r>
          </a:p>
          <a:p>
            <a:r>
              <a:rPr lang="en-US" dirty="0"/>
              <a:t>Expectation of submitting the involuntary discharges for review to KDADs, no updates on what the data is being used for if it has been reviewed at this time. </a:t>
            </a:r>
          </a:p>
          <a:p>
            <a:r>
              <a:rPr lang="en-US" dirty="0"/>
              <a:t>Continue to follow discharge processes per Kansas Regulations.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A90AC-5FED-7AA6-869A-4A3F84F69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5C32-911C-DEDC-2AA6-6F64E6CA8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Discussions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A20D9-D249-78EE-149E-7941434FC332}"/>
              </a:ext>
            </a:extLst>
          </p:cNvPr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US" dirty="0"/>
              <a:t>Ombudsman</a:t>
            </a:r>
          </a:p>
          <a:p>
            <a:r>
              <a:rPr lang="en-US" dirty="0"/>
              <a:t>HCBS</a:t>
            </a:r>
          </a:p>
          <a:p>
            <a:r>
              <a:rPr lang="en-US" dirty="0"/>
              <a:t>Survey Trends</a:t>
            </a:r>
          </a:p>
          <a:p>
            <a:r>
              <a:rPr lang="en-US" dirty="0"/>
              <a:t>Staffing Needs</a:t>
            </a:r>
          </a:p>
          <a:p>
            <a:r>
              <a:rPr lang="en-US" dirty="0"/>
              <a:t>Census</a:t>
            </a:r>
          </a:p>
          <a:p>
            <a:r>
              <a:rPr lang="en-US" dirty="0"/>
              <a:t>Other?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33486-B321-EA81-A9F7-38059D95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795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83E06-8BEA-1DD3-D0D6-391C08880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80" y="430482"/>
            <a:ext cx="10500989" cy="1327464"/>
          </a:xfrm>
        </p:spPr>
        <p:txBody>
          <a:bodyPr anchor="b">
            <a:normAutofit/>
          </a:bodyPr>
          <a:lstStyle/>
          <a:p>
            <a:r>
              <a:rPr lang="en-US" dirty="0"/>
              <a:t>KSBN Current events</a:t>
            </a:r>
          </a:p>
        </p:txBody>
      </p:sp>
      <p:pic>
        <p:nvPicPr>
          <p:cNvPr id="1026" name="Picture 2" descr="Kansas State Board of Nursing">
            <a:extLst>
              <a:ext uri="{FF2B5EF4-FFF2-40B4-BE49-F238E27FC236}">
                <a16:creationId xmlns:a16="http://schemas.microsoft.com/office/drawing/2014/main" id="{931CF759-4A4A-41D8-B3EE-40AAB3712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6667" y="2465539"/>
            <a:ext cx="4776935" cy="372375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B8B6A-2B28-5C38-80E7-0EBE705F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024F78-56A6-7740-B68D-8D4D026EDF3F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E8F2D7-FDB9-133B-5F03-5CABD6930522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807038" y="2157334"/>
            <a:ext cx="3774587" cy="42701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KSBN under scrutiny with legislative committees for oversight of nursing licenses and use of “professional misconduct” tag to licenses for nurses with ‘system glitches’ while attempting to renew licenses. </a:t>
            </a:r>
          </a:p>
          <a:p>
            <a:pPr marL="0" indent="0">
              <a:buNone/>
            </a:pPr>
            <a:r>
              <a:rPr lang="en-US" dirty="0"/>
              <a:t>-ongoing news and discussion to determine potential changes to KSBN structure or oversight of nursing license renewal and disciplinary actions. </a:t>
            </a:r>
          </a:p>
        </p:txBody>
      </p:sp>
    </p:spTree>
    <p:extLst>
      <p:ext uri="{BB962C8B-B14F-4D97-AF65-F5344CB8AC3E}">
        <p14:creationId xmlns:p14="http://schemas.microsoft.com/office/powerpoint/2010/main" val="2728059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8000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>
                <a:lumMod val="50000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CE1ABEC8-43FD-4F21-A7D2-70200D862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831" y="173735"/>
            <a:ext cx="4409514" cy="2203704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E5F2E56-9F77-E1C2-EC04-EA959822CA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850" y="3079119"/>
            <a:ext cx="4413250" cy="2752725"/>
          </a:xfrm>
        </p:spPr>
        <p:txBody>
          <a:bodyPr/>
          <a:lstStyle/>
          <a:p>
            <a:r>
              <a:rPr lang="en-US" dirty="0"/>
              <a:t>Joan Hudson</a:t>
            </a:r>
          </a:p>
          <a:p>
            <a:r>
              <a:rPr lang="en-US" dirty="0"/>
              <a:t>Joan Hudson Consulting, LLC</a:t>
            </a:r>
          </a:p>
          <a:p>
            <a:r>
              <a:rPr lang="en-US" dirty="0"/>
              <a:t>joanhudsonconsulting@yahoo.com</a:t>
            </a:r>
          </a:p>
          <a:p>
            <a:r>
              <a:rPr lang="en-US" dirty="0"/>
              <a:t>785-393-1352 (cell)</a:t>
            </a:r>
          </a:p>
        </p:txBody>
      </p:sp>
    </p:spTree>
    <p:extLst>
      <p:ext uri="{BB962C8B-B14F-4D97-AF65-F5344CB8AC3E}">
        <p14:creationId xmlns:p14="http://schemas.microsoft.com/office/powerpoint/2010/main" val="239546498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36837_win32_SL_V11" id="{EAD6EF7B-6F25-4469-AF6A-07D6EB1461DD}" vid="{30FEA78B-2F89-4FF0-8415-E3920802C5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77B561B-3A65-4A22-9691-EB838E7F9B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37456-21FC-4AE2-8A94-BF06CAF2EB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05301E-11B3-4B9D-A588-21F3C980937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{D6EBAAB4-B970-47C1-AD1A-F73118FFD2BD}tf11936837_win32</Template>
  <TotalTime>29</TotalTime>
  <Words>202</Words>
  <Application>Microsoft Office PowerPoint</Application>
  <PresentationFormat>Widescreen</PresentationFormat>
  <Paragraphs>53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Nova</vt:lpstr>
      <vt:lpstr>Biome</vt:lpstr>
      <vt:lpstr>Calibri</vt:lpstr>
      <vt:lpstr>Custom</vt:lpstr>
      <vt:lpstr>State Licensed Only Panel</vt:lpstr>
      <vt:lpstr>Agenda</vt:lpstr>
      <vt:lpstr>Top  Tags</vt:lpstr>
      <vt:lpstr>Involuntary Discharge </vt:lpstr>
      <vt:lpstr>Group Discussions </vt:lpstr>
      <vt:lpstr>KSBN Current events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 Hudson</dc:creator>
  <cp:lastModifiedBy>Polly Berkley</cp:lastModifiedBy>
  <cp:revision>1</cp:revision>
  <dcterms:created xsi:type="dcterms:W3CDTF">2025-09-10T23:24:34Z</dcterms:created>
  <dcterms:modified xsi:type="dcterms:W3CDTF">2025-09-11T16:59:44Z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